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7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07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03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9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47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3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85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3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55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1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07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FBB08-240F-4390-9376-8C31106FF8E5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F91DB-3154-4B2B-A1DD-32BB697E2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9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1886" y="-368134"/>
            <a:ext cx="12979730" cy="75883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4421" y="2422566"/>
            <a:ext cx="83887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i="1" dirty="0" smtClean="0"/>
              <a:t>Synthesis of acetanilide</a:t>
            </a:r>
            <a:endParaRPr lang="en-GB" sz="6600" b="1" i="1" dirty="0"/>
          </a:p>
        </p:txBody>
      </p:sp>
    </p:spTree>
    <p:extLst>
      <p:ext uri="{BB962C8B-B14F-4D97-AF65-F5344CB8AC3E}">
        <p14:creationId xmlns:p14="http://schemas.microsoft.com/office/powerpoint/2010/main" val="14901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753260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864796"/>
              </p:ext>
            </p:extLst>
          </p:nvPr>
        </p:nvGraphicFramePr>
        <p:xfrm>
          <a:off x="1579417" y="0"/>
          <a:ext cx="8455231" cy="731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S ChemDraw Drawing" r:id="rId3" imgW="5773937" imgH="6522126" progId="ChemDraw.Document.6.0">
                  <p:embed/>
                </p:oleObj>
              </mc:Choice>
              <mc:Fallback>
                <p:oleObj name="CS ChemDraw Drawing" r:id="rId3" imgW="5773937" imgH="652212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417" y="0"/>
                        <a:ext cx="8455231" cy="7315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56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591902"/>
              </p:ext>
            </p:extLst>
          </p:nvPr>
        </p:nvGraphicFramePr>
        <p:xfrm>
          <a:off x="629391" y="2529444"/>
          <a:ext cx="10107297" cy="3265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S ChemDraw Drawing" r:id="rId3" imgW="6060395" imgH="1957962" progId="ChemDraw.Document.6.0">
                  <p:embed/>
                </p:oleObj>
              </mc:Choice>
              <mc:Fallback>
                <p:oleObj name="CS ChemDraw Drawing" r:id="rId3" imgW="6060395" imgH="1957962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391" y="2529444"/>
                        <a:ext cx="10107297" cy="3265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8793" y="1293565"/>
            <a:ext cx="4473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Side effect of acetanilide </a:t>
            </a:r>
            <a:endParaRPr lang="en-GB" sz="3200" b="1" dirty="0"/>
          </a:p>
        </p:txBody>
      </p:sp>
      <p:sp>
        <p:nvSpPr>
          <p:cNvPr id="8" name="Right Arrow 7"/>
          <p:cNvSpPr/>
          <p:nvPr/>
        </p:nvSpPr>
        <p:spPr>
          <a:xfrm>
            <a:off x="4762005" y="1452057"/>
            <a:ext cx="1710047" cy="267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483017" y="1293564"/>
            <a:ext cx="4555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 smtClean="0">
                <a:solidFill>
                  <a:srgbClr val="FF0000"/>
                </a:solidFill>
              </a:rPr>
              <a:t>Methemoglobin</a:t>
            </a:r>
            <a:r>
              <a:rPr lang="en-GB" sz="3200" b="1" dirty="0" smtClean="0">
                <a:solidFill>
                  <a:srgbClr val="FF0000"/>
                </a:solidFill>
              </a:rPr>
              <a:t> (Met </a:t>
            </a:r>
            <a:r>
              <a:rPr lang="en-GB" sz="3200" b="1" dirty="0" err="1" smtClean="0">
                <a:solidFill>
                  <a:srgbClr val="FF0000"/>
                </a:solidFill>
              </a:rPr>
              <a:t>Hb</a:t>
            </a:r>
            <a:r>
              <a:rPr lang="en-GB" sz="3200" b="1" dirty="0" smtClean="0">
                <a:solidFill>
                  <a:srgbClr val="FF0000"/>
                </a:solidFill>
              </a:rPr>
              <a:t>)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9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763" y="510639"/>
            <a:ext cx="11257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In this experiment,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acetanilide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would be prepared from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aniline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by acetylating it with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acetic anhydride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in the presence of concentrated </a:t>
            </a:r>
            <a:r>
              <a:rPr lang="en-US" sz="24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Hcl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 hydrous Sodium acetate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735" y="1579418"/>
            <a:ext cx="7885196" cy="475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758" y="308759"/>
            <a:ext cx="1168531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3200" b="1" i="1" u="sng" dirty="0" smtClean="0">
                <a:solidFill>
                  <a:srgbClr val="0F24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endParaRPr lang="en-GB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Both </a:t>
            </a:r>
            <a:r>
              <a:rPr lang="en-US" sz="2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aniline</a:t>
            </a:r>
            <a:r>
              <a:rPr lang="en-US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en-US" sz="2400" b="1" i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acetic un hydride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somewhat  viscous liquids, so simply mixing them together does not result in the efficient formation of acetanilide.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Therefore, a solvent is used (water) to dissolve and evenly disperse the reactants in it.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b="1" i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Aniline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not soluble in water, so concentrated </a:t>
            </a:r>
            <a:r>
              <a:rPr lang="en-US" sz="2400" b="1" i="1" u="sng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added in order to dissolve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29" y="4156992"/>
            <a:ext cx="7844335" cy="247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8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15439"/>
            <a:ext cx="12089081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Only the free </a:t>
            </a:r>
            <a:r>
              <a:rPr lang="en-US" sz="2800" b="1" i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aniline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can act as </a:t>
            </a:r>
            <a:r>
              <a:rPr lang="en-US" sz="2800" b="1" i="1" u="sng" dirty="0" smtClean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nucleophile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why?</a:t>
            </a:r>
            <a:endParaRPr lang="en-GB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Therefore, </a:t>
            </a:r>
            <a:r>
              <a:rPr lang="en-US" sz="2800" b="1" i="1" u="sng" dirty="0" smtClean="0">
                <a:solidFill>
                  <a:srgbClr val="17365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Sodium acetate</a:t>
            </a:r>
            <a:r>
              <a:rPr lang="en-US" sz="2800" b="1" dirty="0" smtClean="0">
                <a:solidFill>
                  <a:srgbClr val="17365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will used in order to shift the reaction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below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the left.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235" y="2422573"/>
            <a:ext cx="6877541" cy="389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5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368" y="0"/>
            <a:ext cx="3034805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800" b="1" i="1" u="sng" dirty="0" smtClean="0">
                <a:solidFill>
                  <a:srgbClr val="0F24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Scheme of reaction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368" y="778475"/>
            <a:ext cx="2677252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125594"/>
              </p:ext>
            </p:extLst>
          </p:nvPr>
        </p:nvGraphicFramePr>
        <p:xfrm>
          <a:off x="103368" y="556434"/>
          <a:ext cx="11566566" cy="6301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S ChemDraw Drawing" r:id="rId3" imgW="5973541" imgH="8643566" progId="ChemDraw.Document.6.0">
                  <p:embed/>
                </p:oleObj>
              </mc:Choice>
              <mc:Fallback>
                <p:oleObj name="CS ChemDraw Drawing" r:id="rId3" imgW="5973541" imgH="8643566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68" y="556434"/>
                        <a:ext cx="11566566" cy="63015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9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88456"/>
            <a:ext cx="11958452" cy="7037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  <a:tabLst>
                <a:tab pos="3769360" algn="l"/>
                <a:tab pos="5274310" algn="r"/>
              </a:tabLst>
            </a:pPr>
            <a:r>
              <a:rPr lang="en-US" sz="3200" b="1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Procedure 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b="1" i="1" u="sng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Conical </a:t>
            </a:r>
            <a:r>
              <a:rPr lang="en-US" sz="2400" b="1" i="1" u="sng" dirty="0" smtClean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flask A</a:t>
            </a:r>
            <a:r>
              <a:rPr lang="ar-IQ" sz="2400" b="1" i="1" u="sng" dirty="0" smtClean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 i="1" u="sng" dirty="0" smtClean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Mix (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2ml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of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anilin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with (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4ml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of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distilled water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&amp; drop wise of concentrated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HCl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b="1" i="1" u="sng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Conical flask B</a:t>
            </a:r>
            <a:r>
              <a:rPr lang="ar-IQ" sz="2400" b="1" i="1" u="sng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i="1" u="sng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Dissolve (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2.4gm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of un hydrous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sodium acetate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(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10ml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of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distilled water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then add (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6ml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of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acetic 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anhydride.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  <a:tabLst>
                <a:tab pos="2637155" algn="ctr"/>
                <a:tab pos="5274310" algn="r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 Immediately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ransfer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content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conical flask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the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content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conical flask </a:t>
            </a:r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with shaking. 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  <a:tabLst>
                <a:tab pos="2637155" algn="ctr"/>
                <a:tab pos="5274310" algn="r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4-Cool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mixture (fridge) or add crushed ice until white crystals start to precipitate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rtl="1">
              <a:lnSpc>
                <a:spcPct val="115000"/>
              </a:lnSpc>
              <a:spcAft>
                <a:spcPts val="1000"/>
              </a:spcAft>
              <a:tabLst>
                <a:tab pos="2637155" algn="ctr"/>
                <a:tab pos="5274310" algn="r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5-Filter the product and wash it with water.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  <a:tabLst>
                <a:tab pos="2637155" algn="ctr"/>
                <a:tab pos="5274310" algn="r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-Re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crystallizes the acetanilide with minimum volume of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hot distilled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water, and then filters it.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  <a:tabLst>
                <a:tab pos="2637155" algn="ctr"/>
                <a:tab pos="5274310" algn="r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7-Allow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product to dry at room temperature. 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  <a:tabLst>
                <a:tab pos="2637155" algn="ctr"/>
                <a:tab pos="5274310" algn="r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8-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Calculate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the percent of yield.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127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117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roaa shireen</dc:creator>
  <cp:lastModifiedBy>roaa shireen</cp:lastModifiedBy>
  <cp:revision>7</cp:revision>
  <dcterms:created xsi:type="dcterms:W3CDTF">2018-11-10T14:25:32Z</dcterms:created>
  <dcterms:modified xsi:type="dcterms:W3CDTF">2018-11-10T15:15:04Z</dcterms:modified>
</cp:coreProperties>
</file>